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1"/>
  </p:notesMasterIdLst>
  <p:sldIdLst>
    <p:sldId id="981" r:id="rId2"/>
    <p:sldId id="1004" r:id="rId3"/>
    <p:sldId id="999" r:id="rId4"/>
    <p:sldId id="998" r:id="rId5"/>
    <p:sldId id="992" r:id="rId6"/>
    <p:sldId id="996" r:id="rId7"/>
    <p:sldId id="993" r:id="rId8"/>
    <p:sldId id="1000" r:id="rId9"/>
    <p:sldId id="100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FD6EC516-D4A2-4B32-A0B9-8407C53B76BF}">
          <p14:sldIdLst>
            <p14:sldId id="981"/>
            <p14:sldId id="1004"/>
            <p14:sldId id="999"/>
            <p14:sldId id="998"/>
            <p14:sldId id="992"/>
            <p14:sldId id="996"/>
            <p14:sldId id="993"/>
            <p14:sldId id="1000"/>
            <p14:sldId id="100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CBF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 snapToGrid="0">
      <p:cViewPr varScale="1">
        <p:scale>
          <a:sx n="91" d="100"/>
          <a:sy n="91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A0F78-B7AC-470D-B69C-4B058CDADC59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719F5-43C0-40BA-82ED-A6078FFB10F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28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673A7A-036D-4D37-B455-C607985C4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9FE1861-1939-4532-9C01-8812444DD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A9CC2F-255F-4553-BDA0-5DC8B77943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960E5-42A1-4C92-B72E-D7BBAA16C022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241049-07AD-4470-9535-52F76787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5928" y="584739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EDAA95-BD9A-4FA3-8BAD-2F258CC07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fld id="{3BDF97E7-A1B6-4B52-AECB-65B971EE3D0D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345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2A246C-7AF7-4946-A7F3-570C7A784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277EAD1-6585-4950-B75B-9B885E9DE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47221B-0530-4904-9C83-9D31003E7A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960E5-42A1-4C92-B72E-D7BBAA16C02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C128EB-A5FD-4512-901B-B1DC17387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5928" y="584739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4F236F-BE5A-47C0-8B5E-FC7F59F51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97E7-A1B6-4B52-AECB-65B971EE3D0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11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182FF98-2F9A-4DB8-B448-D965331151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97C4AA2-609C-4246-89C3-B296B1072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DD4AD9-3618-4EEF-82B6-C3E30EBCDA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960E5-42A1-4C92-B72E-D7BBAA16C02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54B9C47-025F-447A-AEA7-16348F245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5928" y="584739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29CF32-070A-4759-90E6-A43F2DBCE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97E7-A1B6-4B52-AECB-65B971EE3D0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8143F5-FB7E-4D8C-85BE-4FF71F222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9A7B64-7358-4656-9510-101450CE3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AD9590-E4B8-4065-9A47-65391EBA43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960E5-42A1-4C92-B72E-D7BBAA16C02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47EE78-0A19-497F-8B84-99C2C0EBD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5928" y="584739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74475D-F7D6-4C1E-80D1-8C1FFE94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97E7-A1B6-4B52-AECB-65B971EE3D0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32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89E639-83E7-4533-8D25-5986E46A1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5DA89D3-E099-4445-9F95-D2FB9C7BD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8F8B78-E427-414C-93F6-6AB95FAB2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960E5-42A1-4C92-B72E-D7BBAA16C02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632E61-3FAB-4295-A1C8-BA3F8F425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5928" y="584739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80E291-801F-40E3-A3F6-2AD99394D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97E7-A1B6-4B52-AECB-65B971EE3D0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41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DF074C-078A-4FCF-B2B5-9BA9BA4DF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5D5A60-46DE-4DBE-91BE-4C390CC56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19EB4F2-97E8-4270-94B9-F8D071D15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1BE4C53-3FDF-405D-9913-B352C79D1D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960E5-42A1-4C92-B72E-D7BBAA16C02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52B3D06-6034-4062-B015-D711722F3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5928" y="584739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02E9E83-ED1D-46DC-B50B-8A79A1794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97E7-A1B6-4B52-AECB-65B971EE3D0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31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EBB560-4020-44CF-AC0C-5F285E7D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8290256-3B43-4D03-AAB2-EC6D408C4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3A64CC8-6938-4D4F-A781-4463C3432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EE2C16C-8619-45C1-9503-E573863EF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865888D-B5D4-479C-A816-A8746D171D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D37CE6C-29FA-4948-9C4E-044C75DF6B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960E5-42A1-4C92-B72E-D7BBAA16C02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F06B3BF-AFBA-4903-873A-5B23B19FB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5928" y="584739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81ABF9F-1606-45B7-B7F5-926537E6C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97E7-A1B6-4B52-AECB-65B971EE3D0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0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3679F1-8A34-4F99-84E9-DE563982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E42FC9A-DBCF-4FC6-94F8-EF308831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960E5-42A1-4C92-B72E-D7BBAA16C02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C20D6CA-D0FE-489E-BF8F-28B02E9D9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5928" y="584739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95ACA0E-D3BF-4DE3-938C-A72C05C57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97E7-A1B6-4B52-AECB-65B971EE3D0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5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F596A39-344A-4BA1-B9B6-09E91BB48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960E5-42A1-4C92-B72E-D7BBAA16C02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68A3B26-4365-49F1-9CD3-08B5256AB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5928" y="584739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4575083-94D0-41F5-A7D0-3D93EACF4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7039" y="6475628"/>
            <a:ext cx="2743200" cy="365125"/>
          </a:xfrm>
        </p:spPr>
        <p:txBody>
          <a:bodyPr/>
          <a:lstStyle/>
          <a:p>
            <a:fld id="{3BDF97E7-A1B6-4B52-AECB-65B971EE3D0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98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1D1CE0-6144-4FFE-B421-2B86880B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169C70-8583-4F98-98A3-5523E284F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50806A2-3257-4014-B30F-E490787F1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F07AEAE-6527-4BB7-92AB-55A53CA3E7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960E5-42A1-4C92-B72E-D7BBAA16C02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D5A0181-1CB0-4833-816A-93AC8F1B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5928" y="584739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A7FC421-F5F1-4CA0-8FCD-98E0657B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97E7-A1B6-4B52-AECB-65B971EE3D0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91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94421C-F032-4D4B-A698-16E0B92C4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B7C3BFD-3E17-4CBD-BB2C-F211889CE1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52054F3-7DEE-465D-B2C0-47A3AC1C0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7C84661-5322-436F-9874-FCB79BEB58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960E5-42A1-4C92-B72E-D7BBAA16C02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5B188F3-E6DC-41DC-B625-1486CD4B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5928" y="584739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3A336E8-2644-42DE-A6C9-940846C64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97E7-A1B6-4B52-AECB-65B971EE3D0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6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90107E7-0E00-46FB-ACA1-29D7DFFABFF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 t="16780" r="6327" b="18636"/>
          <a:stretch/>
        </p:blipFill>
        <p:spPr bwMode="auto">
          <a:xfrm>
            <a:off x="-4221" y="6462052"/>
            <a:ext cx="1284345" cy="38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B4F8A4-60B5-4DF5-AF2E-C0F567851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7039" y="64883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F97E7-A1B6-4B52-AECB-65B971EE3D0D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87649E0-EE52-4BDC-93EC-653CEB4ED0AF}"/>
              </a:ext>
            </a:extLst>
          </p:cNvPr>
          <p:cNvSpPr txBox="1"/>
          <p:nvPr userDrawn="1"/>
        </p:nvSpPr>
        <p:spPr>
          <a:xfrm>
            <a:off x="4092113" y="6518125"/>
            <a:ext cx="4007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>
                <a:solidFill>
                  <a:srgbClr val="FF0000"/>
                </a:solidFill>
              </a:rPr>
              <a:t>Laboratorio di Progettazione Architettonica 2 </a:t>
            </a:r>
            <a:r>
              <a:rPr lang="it-IT" sz="1200" b="1" dirty="0">
                <a:solidFill>
                  <a:schemeClr val="tx1"/>
                </a:solidFill>
              </a:rPr>
              <a:t>– STRUTTURE</a:t>
            </a:r>
            <a:endParaRPr lang="it-IT" sz="1200" b="1" dirty="0">
              <a:solidFill>
                <a:srgbClr val="FF0000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0D8B16F-67D1-40E6-B6D8-AD86FFFF66AA}"/>
              </a:ext>
            </a:extLst>
          </p:cNvPr>
          <p:cNvSpPr txBox="1"/>
          <p:nvPr userDrawn="1"/>
        </p:nvSpPr>
        <p:spPr>
          <a:xfrm>
            <a:off x="7690701" y="6518125"/>
            <a:ext cx="4002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b="1" dirty="0"/>
              <a:t>Docente: Fabio Maroldi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09257A76-03BC-C2C8-59FF-7CC8996D98C5}"/>
              </a:ext>
            </a:extLst>
          </p:cNvPr>
          <p:cNvCxnSpPr/>
          <p:nvPr userDrawn="1"/>
        </p:nvCxnSpPr>
        <p:spPr>
          <a:xfrm>
            <a:off x="-85165" y="6453426"/>
            <a:ext cx="1236232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64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C0069C2-B86F-414F-872E-78376278E89B}"/>
              </a:ext>
            </a:extLst>
          </p:cNvPr>
          <p:cNvSpPr txBox="1"/>
          <p:nvPr/>
        </p:nvSpPr>
        <p:spPr>
          <a:xfrm>
            <a:off x="87682" y="8129"/>
            <a:ext cx="12104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u="sng" dirty="0">
                <a:solidFill>
                  <a:srgbClr val="FF0000"/>
                </a:solidFill>
              </a:rPr>
              <a:t>CLASSWORK 1 </a:t>
            </a:r>
            <a:endParaRPr lang="it-IT" sz="1600" i="1" u="sng" dirty="0">
              <a:solidFill>
                <a:srgbClr val="FF0000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50DEFFC-12B6-82FC-93CB-D3B878622474}"/>
              </a:ext>
            </a:extLst>
          </p:cNvPr>
          <p:cNvSpPr txBox="1"/>
          <p:nvPr/>
        </p:nvSpPr>
        <p:spPr>
          <a:xfrm>
            <a:off x="4039933" y="4227800"/>
            <a:ext cx="3741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/>
              <a:t>Team</a:t>
            </a:r>
            <a:endParaRPr lang="it-IT" sz="1400" i="1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20CF29E-EDF4-1966-DDBA-53220EE27C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914"/>
          <a:stretch/>
        </p:blipFill>
        <p:spPr>
          <a:xfrm>
            <a:off x="1958491" y="592904"/>
            <a:ext cx="7903923" cy="364559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5776D29-2485-65EA-6553-021FCA9130FE}"/>
              </a:ext>
            </a:extLst>
          </p:cNvPr>
          <p:cNvSpPr txBox="1"/>
          <p:nvPr/>
        </p:nvSpPr>
        <p:spPr>
          <a:xfrm>
            <a:off x="2661153" y="4823273"/>
            <a:ext cx="64985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/>
              <a:t>	Amoroso Alessandro Simone</a:t>
            </a:r>
          </a:p>
          <a:p>
            <a:pPr algn="ctr"/>
            <a:r>
              <a:rPr lang="it-IT" sz="2800" b="1" i="1" dirty="0"/>
              <a:t>Avanzi Gianni</a:t>
            </a:r>
          </a:p>
          <a:p>
            <a:pPr algn="ctr"/>
            <a:r>
              <a:rPr lang="it-IT" sz="2800" b="1" i="1" dirty="0"/>
              <a:t>Collado Dhesiree May</a:t>
            </a:r>
          </a:p>
        </p:txBody>
      </p:sp>
    </p:spTree>
    <p:extLst>
      <p:ext uri="{BB962C8B-B14F-4D97-AF65-F5344CB8AC3E}">
        <p14:creationId xmlns:p14="http://schemas.microsoft.com/office/powerpoint/2010/main" val="3200566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652BF17-7C47-40AE-9B73-A4723D0A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97E7-A1B6-4B52-AECB-65B971EE3D0D}" type="slidenum">
              <a:rPr lang="en-US" smtClean="0"/>
              <a:t>2</a:t>
            </a:fld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858740A-8E8F-6E7A-521A-F520DE8E3890}"/>
              </a:ext>
            </a:extLst>
          </p:cNvPr>
          <p:cNvSpPr txBox="1"/>
          <p:nvPr/>
        </p:nvSpPr>
        <p:spPr>
          <a:xfrm>
            <a:off x="87682" y="8129"/>
            <a:ext cx="12104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u="sng" dirty="0"/>
              <a:t>Sezione A - IDEA DI PROGETTO </a:t>
            </a:r>
          </a:p>
        </p:txBody>
      </p:sp>
      <p:pic>
        <p:nvPicPr>
          <p:cNvPr id="3" name="Immagine 2" descr="Immagine che contiene forniture per ufficio, interno, persona, strumento&#10;&#10;Descrizione generata automaticamente">
            <a:extLst>
              <a:ext uri="{FF2B5EF4-FFF2-40B4-BE49-F238E27FC236}">
                <a16:creationId xmlns:a16="http://schemas.microsoft.com/office/drawing/2014/main" id="{C029268C-B610-0B33-37F7-991C7E14A6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6" t="47984" r="27551" b="38934"/>
          <a:stretch/>
        </p:blipFill>
        <p:spPr>
          <a:xfrm>
            <a:off x="6727007" y="3289888"/>
            <a:ext cx="3597984" cy="397102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F57DFD2-9EF0-B9AD-7784-1F3562C9FFCE}"/>
              </a:ext>
            </a:extLst>
          </p:cNvPr>
          <p:cNvSpPr txBox="1"/>
          <p:nvPr/>
        </p:nvSpPr>
        <p:spPr>
          <a:xfrm>
            <a:off x="2927758" y="1611780"/>
            <a:ext cx="8121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Dalla scomposizione dell’ossatura portante in figure semplici limitando i gradi di libertà è stato individuato nel triangolo la figura ideale.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C865F9C-0E43-C1B6-D555-B88D58321A26}"/>
              </a:ext>
            </a:extLst>
          </p:cNvPr>
          <p:cNvSpPr txBox="1"/>
          <p:nvPr/>
        </p:nvSpPr>
        <p:spPr>
          <a:xfrm>
            <a:off x="2927758" y="1038995"/>
            <a:ext cx="8121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CONCEZIONE STRUTTURALE</a:t>
            </a:r>
          </a:p>
        </p:txBody>
      </p:sp>
      <p:sp>
        <p:nvSpPr>
          <p:cNvPr id="21" name="Triangolo isoscele 20">
            <a:extLst>
              <a:ext uri="{FF2B5EF4-FFF2-40B4-BE49-F238E27FC236}">
                <a16:creationId xmlns:a16="http://schemas.microsoft.com/office/drawing/2014/main" id="{0D88F2AE-9DCD-A87B-D13E-ECBA17F85BD1}"/>
              </a:ext>
            </a:extLst>
          </p:cNvPr>
          <p:cNvSpPr/>
          <p:nvPr/>
        </p:nvSpPr>
        <p:spPr>
          <a:xfrm>
            <a:off x="788565" y="1325461"/>
            <a:ext cx="1060704" cy="914400"/>
          </a:xfrm>
          <a:prstGeom prst="triangl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E32A1B3-CF50-CBB0-C397-8E171870D623}"/>
              </a:ext>
            </a:extLst>
          </p:cNvPr>
          <p:cNvSpPr txBox="1"/>
          <p:nvPr/>
        </p:nvSpPr>
        <p:spPr>
          <a:xfrm>
            <a:off x="2927758" y="2525606"/>
            <a:ext cx="8121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VALUTAZIONE DEL MATERIALE A DISPOSIZIONE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E4A5E64-7574-70B1-A88A-BDBC077247DF}"/>
              </a:ext>
            </a:extLst>
          </p:cNvPr>
          <p:cNvSpPr txBox="1"/>
          <p:nvPr/>
        </p:nvSpPr>
        <p:spPr>
          <a:xfrm>
            <a:off x="2927758" y="3188709"/>
            <a:ext cx="81218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SPAGHETTI x20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PEZZO DI NASTRO ADESIVO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r>
              <a:rPr lang="it-IT" dirty="0"/>
              <a:t>Misurazione della lunghezza dello spaghetto (24,5 cm) e successiva scelta della lunghezza dei vari elementi compositivi la struttura.</a:t>
            </a:r>
          </a:p>
        </p:txBody>
      </p:sp>
      <p:pic>
        <p:nvPicPr>
          <p:cNvPr id="24" name="Immagine 23" descr="Immagine che contiene schizzo, design&#10;&#10;Descrizione generata automaticamente">
            <a:extLst>
              <a:ext uri="{FF2B5EF4-FFF2-40B4-BE49-F238E27FC236}">
                <a16:creationId xmlns:a16="http://schemas.microsoft.com/office/drawing/2014/main" id="{1B0AE23A-C62E-1B52-8742-78A7087F4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96" y="3168158"/>
            <a:ext cx="1931246" cy="2995758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5FE40C0A-E322-C95A-46A9-6D7690D59E0E}"/>
              </a:ext>
            </a:extLst>
          </p:cNvPr>
          <p:cNvSpPr txBox="1"/>
          <p:nvPr/>
        </p:nvSpPr>
        <p:spPr>
          <a:xfrm>
            <a:off x="2927758" y="4834823"/>
            <a:ext cx="8121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DEFINIZIONE DELLA STRUTTURA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A75970E-1C73-24C0-3E60-562B400F3BED}"/>
              </a:ext>
            </a:extLst>
          </p:cNvPr>
          <p:cNvSpPr txBox="1"/>
          <p:nvPr/>
        </p:nvSpPr>
        <p:spPr>
          <a:xfrm>
            <a:off x="2927758" y="5496581"/>
            <a:ext cx="812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Costruzione di una struttura reticolare per tre settori in altezza.</a:t>
            </a:r>
          </a:p>
        </p:txBody>
      </p:sp>
    </p:spTree>
    <p:extLst>
      <p:ext uri="{BB962C8B-B14F-4D97-AF65-F5344CB8AC3E}">
        <p14:creationId xmlns:p14="http://schemas.microsoft.com/office/powerpoint/2010/main" val="2188841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652BF17-7C47-40AE-9B73-A4723D0A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97E7-A1B6-4B52-AECB-65B971EE3D0D}" type="slidenum">
              <a:rPr lang="en-US" smtClean="0"/>
              <a:t>3</a:t>
            </a:fld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858740A-8E8F-6E7A-521A-F520DE8E3890}"/>
              </a:ext>
            </a:extLst>
          </p:cNvPr>
          <p:cNvSpPr txBox="1"/>
          <p:nvPr/>
        </p:nvSpPr>
        <p:spPr>
          <a:xfrm>
            <a:off x="87682" y="8129"/>
            <a:ext cx="12104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u="sng" dirty="0"/>
              <a:t>Sezione A - IDEA DI PROGETTO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C59AC6B-B515-7CA3-4561-B13AB3EBFE8F}"/>
              </a:ext>
            </a:extLst>
          </p:cNvPr>
          <p:cNvSpPr txBox="1"/>
          <p:nvPr/>
        </p:nvSpPr>
        <p:spPr>
          <a:xfrm>
            <a:off x="6095999" y="1302005"/>
            <a:ext cx="571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Triangolo equilatero di lato 16 cm.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073D1F0-6826-73E2-0164-7E04A7E21F2E}"/>
              </a:ext>
            </a:extLst>
          </p:cNvPr>
          <p:cNvSpPr txBox="1"/>
          <p:nvPr/>
        </p:nvSpPr>
        <p:spPr>
          <a:xfrm>
            <a:off x="6096000" y="716015"/>
            <a:ext cx="5340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BASE</a:t>
            </a:r>
          </a:p>
        </p:txBody>
      </p:sp>
      <p:pic>
        <p:nvPicPr>
          <p:cNvPr id="7" name="Immagine 6" descr="Immagine che contiene disegno, schizzo, linea, calligrafia&#10;&#10;Descrizione generata automaticamente">
            <a:extLst>
              <a:ext uri="{FF2B5EF4-FFF2-40B4-BE49-F238E27FC236}">
                <a16:creationId xmlns:a16="http://schemas.microsoft.com/office/drawing/2014/main" id="{DC8E243F-8131-1633-B0AE-B45488415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13" y="924499"/>
            <a:ext cx="2261645" cy="2203323"/>
          </a:xfrm>
          <a:prstGeom prst="rect">
            <a:avLst/>
          </a:prstGeom>
        </p:spPr>
      </p:pic>
      <p:pic>
        <p:nvPicPr>
          <p:cNvPr id="8" name="Immagine 7" descr="Immagine che contiene schizzo, design&#10;&#10;Descrizione generata automaticamente">
            <a:extLst>
              <a:ext uri="{FF2B5EF4-FFF2-40B4-BE49-F238E27FC236}">
                <a16:creationId xmlns:a16="http://schemas.microsoft.com/office/drawing/2014/main" id="{1B0EEB9F-7C5A-48E5-791E-F06F93C1B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847" y="1569190"/>
            <a:ext cx="2363601" cy="3666429"/>
          </a:xfrm>
          <a:prstGeom prst="rect">
            <a:avLst/>
          </a:prstGeom>
        </p:spPr>
      </p:pic>
      <p:pic>
        <p:nvPicPr>
          <p:cNvPr id="9" name="Immagine 8" descr="Immagine che contiene schizzo, disegno&#10;&#10;Descrizione generata automaticamente">
            <a:extLst>
              <a:ext uri="{FF2B5EF4-FFF2-40B4-BE49-F238E27FC236}">
                <a16:creationId xmlns:a16="http://schemas.microsoft.com/office/drawing/2014/main" id="{31AD25FF-B9E3-ECB5-7F05-D73B5F051C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2" y="3127822"/>
            <a:ext cx="3547165" cy="313932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FB69032-B7C9-D3E8-651B-C7FD1BAE248D}"/>
              </a:ext>
            </a:extLst>
          </p:cNvPr>
          <p:cNvSpPr txBox="1"/>
          <p:nvPr/>
        </p:nvSpPr>
        <p:spPr>
          <a:xfrm>
            <a:off x="6139840" y="4564436"/>
            <a:ext cx="5340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ELEMENTO DI RACCORDO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82AAA91-845E-A880-85F3-F11886493D57}"/>
              </a:ext>
            </a:extLst>
          </p:cNvPr>
          <p:cNvSpPr txBox="1"/>
          <p:nvPr/>
        </p:nvSpPr>
        <p:spPr>
          <a:xfrm>
            <a:off x="6096000" y="1671337"/>
            <a:ext cx="5340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ELEMENTI DI ELEVAZIONE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81F3CAE-AE2D-0AA2-1D84-890C439FD089}"/>
              </a:ext>
            </a:extLst>
          </p:cNvPr>
          <p:cNvSpPr txBox="1"/>
          <p:nvPr/>
        </p:nvSpPr>
        <p:spPr>
          <a:xfrm>
            <a:off x="6139839" y="2256112"/>
            <a:ext cx="57192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it-IT" dirty="0"/>
              <a:t>LIVELLO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/>
              <a:t>Lato condiviso con la base (16 cm)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/>
              <a:t>Lato «dritto» (22 cm)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/>
              <a:t>Lato «diagonale» (24 cm)</a:t>
            </a:r>
          </a:p>
          <a:p>
            <a:pPr marL="342900" indent="-342900">
              <a:buFont typeface="+mj-lt"/>
              <a:buAutoNum type="arabicParenR"/>
            </a:pPr>
            <a:r>
              <a:rPr lang="it-IT" dirty="0"/>
              <a:t>LIVELLO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/>
              <a:t>Lato condiviso con elemento di raccordo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/>
              <a:t>…</a:t>
            </a:r>
          </a:p>
          <a:p>
            <a:pPr marL="342900" indent="-342900">
              <a:buFont typeface="+mj-lt"/>
              <a:buAutoNum type="arabicParenR"/>
            </a:pPr>
            <a:r>
              <a:rPr lang="it-IT" dirty="0"/>
              <a:t>LIVELLO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D563E1D-FA2D-821B-2040-950074BA97CA}"/>
              </a:ext>
            </a:extLst>
          </p:cNvPr>
          <p:cNvSpPr txBox="1"/>
          <p:nvPr/>
        </p:nvSpPr>
        <p:spPr>
          <a:xfrm>
            <a:off x="6139840" y="5153010"/>
            <a:ext cx="5675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Triangolo equilatero di varie dimensioni che tiene insieme gli elementi di elevazione.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01A63D2-60FB-E393-3E08-90F4C75E86F1}"/>
              </a:ext>
            </a:extLst>
          </p:cNvPr>
          <p:cNvSpPr txBox="1"/>
          <p:nvPr/>
        </p:nvSpPr>
        <p:spPr>
          <a:xfrm>
            <a:off x="2808586" y="5919867"/>
            <a:ext cx="6574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TUTTI gli elementi e le loro parti sono uniti mediante nastro adesivo.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C3CA8BD-1607-F27C-C6F0-0E0D6C698D40}"/>
              </a:ext>
            </a:extLst>
          </p:cNvPr>
          <p:cNvSpPr/>
          <p:nvPr/>
        </p:nvSpPr>
        <p:spPr>
          <a:xfrm>
            <a:off x="2087029" y="3714757"/>
            <a:ext cx="11091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3686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652BF17-7C47-40AE-9B73-A4723D0A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97E7-A1B6-4B52-AECB-65B971EE3D0D}" type="slidenum">
              <a:rPr lang="en-US" smtClean="0"/>
              <a:t>4</a:t>
            </a:fld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858740A-8E8F-6E7A-521A-F520DE8E3890}"/>
              </a:ext>
            </a:extLst>
          </p:cNvPr>
          <p:cNvSpPr txBox="1"/>
          <p:nvPr/>
        </p:nvSpPr>
        <p:spPr>
          <a:xfrm>
            <a:off x="87682" y="8129"/>
            <a:ext cx="12104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u="sng" dirty="0"/>
              <a:t>Sezione A - IDEA DI PROGETTO </a:t>
            </a:r>
          </a:p>
        </p:txBody>
      </p:sp>
      <p:pic>
        <p:nvPicPr>
          <p:cNvPr id="7" name="Immagine 6" descr="Immagine che contiene disegno, schizzo, linea, calligrafia&#10;&#10;Descrizione generata automaticamente">
            <a:extLst>
              <a:ext uri="{FF2B5EF4-FFF2-40B4-BE49-F238E27FC236}">
                <a16:creationId xmlns:a16="http://schemas.microsoft.com/office/drawing/2014/main" id="{DC8E243F-8131-1633-B0AE-B45488415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87" y="1392572"/>
            <a:ext cx="2651123" cy="2582758"/>
          </a:xfrm>
          <a:prstGeom prst="rect">
            <a:avLst/>
          </a:prstGeom>
        </p:spPr>
      </p:pic>
      <p:pic>
        <p:nvPicPr>
          <p:cNvPr id="8" name="Immagine 7" descr="Immagine che contiene schizzo, design&#10;&#10;Descrizione generata automaticamente">
            <a:extLst>
              <a:ext uri="{FF2B5EF4-FFF2-40B4-BE49-F238E27FC236}">
                <a16:creationId xmlns:a16="http://schemas.microsoft.com/office/drawing/2014/main" id="{1B0EEB9F-7C5A-48E5-791E-F06F93C1B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232" y="1392572"/>
            <a:ext cx="2363601" cy="3666429"/>
          </a:xfrm>
          <a:prstGeom prst="rect">
            <a:avLst/>
          </a:prstGeom>
        </p:spPr>
      </p:pic>
      <p:pic>
        <p:nvPicPr>
          <p:cNvPr id="9" name="Immagine 8" descr="Immagine che contiene schizzo, disegno&#10;&#10;Descrizione generata automaticamente">
            <a:extLst>
              <a:ext uri="{FF2B5EF4-FFF2-40B4-BE49-F238E27FC236}">
                <a16:creationId xmlns:a16="http://schemas.microsoft.com/office/drawing/2014/main" id="{31AD25FF-B9E3-ECB5-7F05-D73B5F051C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455" y="911825"/>
            <a:ext cx="4685955" cy="4147176"/>
          </a:xfrm>
          <a:prstGeom prst="rect">
            <a:avLst/>
          </a:prstGeom>
        </p:spPr>
      </p:pic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3960CED4-8E7B-EE36-D5FE-173836A665D6}"/>
              </a:ext>
            </a:extLst>
          </p:cNvPr>
          <p:cNvCxnSpPr>
            <a:cxnSpLocks/>
          </p:cNvCxnSpPr>
          <p:nvPr/>
        </p:nvCxnSpPr>
        <p:spPr>
          <a:xfrm flipH="1">
            <a:off x="1367406" y="1968137"/>
            <a:ext cx="75500" cy="150163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733EFCC5-0094-6BB6-6D36-607579572377}"/>
              </a:ext>
            </a:extLst>
          </p:cNvPr>
          <p:cNvCxnSpPr>
            <a:cxnSpLocks/>
          </p:cNvCxnSpPr>
          <p:nvPr/>
        </p:nvCxnSpPr>
        <p:spPr>
          <a:xfrm flipH="1">
            <a:off x="1367406" y="2819839"/>
            <a:ext cx="1505823" cy="64992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25A85B26-B7BD-5B53-B8A7-8D4EDFA9B4E6}"/>
              </a:ext>
            </a:extLst>
          </p:cNvPr>
          <p:cNvCxnSpPr>
            <a:cxnSpLocks/>
          </p:cNvCxnSpPr>
          <p:nvPr/>
        </p:nvCxnSpPr>
        <p:spPr>
          <a:xfrm>
            <a:off x="1472267" y="1968137"/>
            <a:ext cx="1400962" cy="89552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A5CF6085-BABD-DD87-26C0-0710EB1368E5}"/>
              </a:ext>
            </a:extLst>
          </p:cNvPr>
          <p:cNvSpPr txBox="1"/>
          <p:nvPr/>
        </p:nvSpPr>
        <p:spPr>
          <a:xfrm>
            <a:off x="1680815" y="4072311"/>
            <a:ext cx="672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BASE</a:t>
            </a:r>
            <a:endParaRPr lang="it-IT" dirty="0">
              <a:solidFill>
                <a:srgbClr val="00B050"/>
              </a:solidFill>
            </a:endParaRPr>
          </a:p>
        </p:txBody>
      </p: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15BD41B3-5FAD-6364-35BE-A6ECF7064EF4}"/>
              </a:ext>
            </a:extLst>
          </p:cNvPr>
          <p:cNvCxnSpPr>
            <a:cxnSpLocks/>
          </p:cNvCxnSpPr>
          <p:nvPr/>
        </p:nvCxnSpPr>
        <p:spPr>
          <a:xfrm>
            <a:off x="7685714" y="4419625"/>
            <a:ext cx="1028955" cy="55912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B4949D5B-C2E3-01F5-991B-FB44A5191DEA}"/>
              </a:ext>
            </a:extLst>
          </p:cNvPr>
          <p:cNvCxnSpPr>
            <a:cxnSpLocks/>
          </p:cNvCxnSpPr>
          <p:nvPr/>
        </p:nvCxnSpPr>
        <p:spPr>
          <a:xfrm flipV="1">
            <a:off x="8714669" y="4339373"/>
            <a:ext cx="1519900" cy="63937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B99B6758-F11B-286A-C66F-8D864ED92F51}"/>
              </a:ext>
            </a:extLst>
          </p:cNvPr>
          <p:cNvCxnSpPr>
            <a:cxnSpLocks/>
          </p:cNvCxnSpPr>
          <p:nvPr/>
        </p:nvCxnSpPr>
        <p:spPr>
          <a:xfrm flipV="1">
            <a:off x="7685714" y="4339373"/>
            <a:ext cx="2548855" cy="8025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8B5C7E03-487C-57CF-C67E-AA5BD5C5D1FB}"/>
              </a:ext>
            </a:extLst>
          </p:cNvPr>
          <p:cNvCxnSpPr>
            <a:cxnSpLocks/>
          </p:cNvCxnSpPr>
          <p:nvPr/>
        </p:nvCxnSpPr>
        <p:spPr>
          <a:xfrm flipH="1">
            <a:off x="4460149" y="3741490"/>
            <a:ext cx="246075" cy="10301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EFDC19B3-E48D-32D1-41C0-FE60C28C9002}"/>
              </a:ext>
            </a:extLst>
          </p:cNvPr>
          <p:cNvCxnSpPr>
            <a:cxnSpLocks/>
          </p:cNvCxnSpPr>
          <p:nvPr/>
        </p:nvCxnSpPr>
        <p:spPr>
          <a:xfrm flipH="1">
            <a:off x="4460149" y="3741490"/>
            <a:ext cx="791359" cy="10301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9ABD33E9-B9D5-591F-ADC2-C42F82BE055F}"/>
              </a:ext>
            </a:extLst>
          </p:cNvPr>
          <p:cNvCxnSpPr>
            <a:cxnSpLocks/>
          </p:cNvCxnSpPr>
          <p:nvPr/>
        </p:nvCxnSpPr>
        <p:spPr>
          <a:xfrm flipH="1">
            <a:off x="4706224" y="3741490"/>
            <a:ext cx="557609" cy="0"/>
          </a:xfrm>
          <a:prstGeom prst="line">
            <a:avLst/>
          </a:prstGeom>
          <a:ln w="28575">
            <a:solidFill>
              <a:srgbClr val="56CB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C209ECD7-9B32-0344-F373-CB5F8640BA05}"/>
              </a:ext>
            </a:extLst>
          </p:cNvPr>
          <p:cNvCxnSpPr>
            <a:cxnSpLocks/>
          </p:cNvCxnSpPr>
          <p:nvPr/>
        </p:nvCxnSpPr>
        <p:spPr>
          <a:xfrm>
            <a:off x="5270994" y="3741489"/>
            <a:ext cx="0" cy="10301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79DEF362-9EE5-F51B-E498-B0BA0EA0ABB3}"/>
              </a:ext>
            </a:extLst>
          </p:cNvPr>
          <p:cNvCxnSpPr>
            <a:cxnSpLocks/>
          </p:cNvCxnSpPr>
          <p:nvPr/>
        </p:nvCxnSpPr>
        <p:spPr>
          <a:xfrm flipH="1">
            <a:off x="5270994" y="3707933"/>
            <a:ext cx="683751" cy="10637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diritto 57">
            <a:extLst>
              <a:ext uri="{FF2B5EF4-FFF2-40B4-BE49-F238E27FC236}">
                <a16:creationId xmlns:a16="http://schemas.microsoft.com/office/drawing/2014/main" id="{88FFDF39-B7E3-E0D6-5551-9444F6CF131D}"/>
              </a:ext>
            </a:extLst>
          </p:cNvPr>
          <p:cNvCxnSpPr>
            <a:cxnSpLocks/>
          </p:cNvCxnSpPr>
          <p:nvPr/>
        </p:nvCxnSpPr>
        <p:spPr>
          <a:xfrm flipH="1">
            <a:off x="5270994" y="3707933"/>
            <a:ext cx="683751" cy="33556"/>
          </a:xfrm>
          <a:prstGeom prst="line">
            <a:avLst/>
          </a:prstGeom>
          <a:ln w="28575">
            <a:solidFill>
              <a:srgbClr val="56CB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49033B47-5669-D991-3904-2536334222CE}"/>
              </a:ext>
            </a:extLst>
          </p:cNvPr>
          <p:cNvCxnSpPr>
            <a:cxnSpLocks/>
          </p:cNvCxnSpPr>
          <p:nvPr/>
        </p:nvCxnSpPr>
        <p:spPr>
          <a:xfrm flipH="1">
            <a:off x="4855828" y="2863662"/>
            <a:ext cx="484204" cy="18176"/>
          </a:xfrm>
          <a:prstGeom prst="line">
            <a:avLst/>
          </a:prstGeom>
          <a:ln w="28575">
            <a:solidFill>
              <a:srgbClr val="56CB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C6D5884D-0EF6-4229-0CC7-7216BD9DB116}"/>
              </a:ext>
            </a:extLst>
          </p:cNvPr>
          <p:cNvCxnSpPr>
            <a:cxnSpLocks/>
          </p:cNvCxnSpPr>
          <p:nvPr/>
        </p:nvCxnSpPr>
        <p:spPr>
          <a:xfrm flipH="1">
            <a:off x="5270994" y="2850183"/>
            <a:ext cx="484204" cy="18176"/>
          </a:xfrm>
          <a:prstGeom prst="line">
            <a:avLst/>
          </a:prstGeom>
          <a:ln w="28575">
            <a:solidFill>
              <a:srgbClr val="56CB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diritto 67">
            <a:extLst>
              <a:ext uri="{FF2B5EF4-FFF2-40B4-BE49-F238E27FC236}">
                <a16:creationId xmlns:a16="http://schemas.microsoft.com/office/drawing/2014/main" id="{ECD2C7FF-99B5-DD74-B03C-4BD4EEE1284F}"/>
              </a:ext>
            </a:extLst>
          </p:cNvPr>
          <p:cNvCxnSpPr>
            <a:cxnSpLocks/>
          </p:cNvCxnSpPr>
          <p:nvPr/>
        </p:nvCxnSpPr>
        <p:spPr>
          <a:xfrm flipH="1">
            <a:off x="4725710" y="2905542"/>
            <a:ext cx="174184" cy="8122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diritto 70">
            <a:extLst>
              <a:ext uri="{FF2B5EF4-FFF2-40B4-BE49-F238E27FC236}">
                <a16:creationId xmlns:a16="http://schemas.microsoft.com/office/drawing/2014/main" id="{75F5CF45-B842-9FCD-AE35-FD23FD94D683}"/>
              </a:ext>
            </a:extLst>
          </p:cNvPr>
          <p:cNvCxnSpPr>
            <a:cxnSpLocks/>
          </p:cNvCxnSpPr>
          <p:nvPr/>
        </p:nvCxnSpPr>
        <p:spPr>
          <a:xfrm flipH="1">
            <a:off x="4725709" y="2881838"/>
            <a:ext cx="545284" cy="8596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diritto 73">
            <a:extLst>
              <a:ext uri="{FF2B5EF4-FFF2-40B4-BE49-F238E27FC236}">
                <a16:creationId xmlns:a16="http://schemas.microsoft.com/office/drawing/2014/main" id="{1711E321-4455-D8F0-5FF2-82C3026319A1}"/>
              </a:ext>
            </a:extLst>
          </p:cNvPr>
          <p:cNvCxnSpPr>
            <a:cxnSpLocks/>
          </p:cNvCxnSpPr>
          <p:nvPr/>
        </p:nvCxnSpPr>
        <p:spPr>
          <a:xfrm flipH="1">
            <a:off x="5263833" y="2908144"/>
            <a:ext cx="26645" cy="8096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A79573B1-3F46-B1A1-AF2F-BF6669801BF7}"/>
              </a:ext>
            </a:extLst>
          </p:cNvPr>
          <p:cNvCxnSpPr>
            <a:cxnSpLocks/>
          </p:cNvCxnSpPr>
          <p:nvPr/>
        </p:nvCxnSpPr>
        <p:spPr>
          <a:xfrm flipH="1">
            <a:off x="5270993" y="2905542"/>
            <a:ext cx="415166" cy="8494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diritto 79">
            <a:extLst>
              <a:ext uri="{FF2B5EF4-FFF2-40B4-BE49-F238E27FC236}">
                <a16:creationId xmlns:a16="http://schemas.microsoft.com/office/drawing/2014/main" id="{893D3EE7-541E-2A50-08C4-EA0E42DD86CC}"/>
              </a:ext>
            </a:extLst>
          </p:cNvPr>
          <p:cNvCxnSpPr>
            <a:cxnSpLocks/>
          </p:cNvCxnSpPr>
          <p:nvPr/>
        </p:nvCxnSpPr>
        <p:spPr>
          <a:xfrm>
            <a:off x="5692516" y="2905542"/>
            <a:ext cx="258839" cy="7626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diritto 84">
            <a:extLst>
              <a:ext uri="{FF2B5EF4-FFF2-40B4-BE49-F238E27FC236}">
                <a16:creationId xmlns:a16="http://schemas.microsoft.com/office/drawing/2014/main" id="{5092C40F-E154-C14D-5AE2-D64D14ED9CF8}"/>
              </a:ext>
            </a:extLst>
          </p:cNvPr>
          <p:cNvCxnSpPr>
            <a:cxnSpLocks/>
          </p:cNvCxnSpPr>
          <p:nvPr/>
        </p:nvCxnSpPr>
        <p:spPr>
          <a:xfrm>
            <a:off x="4881958" y="2900014"/>
            <a:ext cx="986491" cy="7816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diritto 88">
            <a:extLst>
              <a:ext uri="{FF2B5EF4-FFF2-40B4-BE49-F238E27FC236}">
                <a16:creationId xmlns:a16="http://schemas.microsoft.com/office/drawing/2014/main" id="{A36C5DCC-6FC7-8A55-BB2B-7D42ED613B13}"/>
              </a:ext>
            </a:extLst>
          </p:cNvPr>
          <p:cNvCxnSpPr>
            <a:cxnSpLocks/>
          </p:cNvCxnSpPr>
          <p:nvPr/>
        </p:nvCxnSpPr>
        <p:spPr>
          <a:xfrm>
            <a:off x="4782143" y="3748416"/>
            <a:ext cx="1455114" cy="9497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diritto 90">
            <a:extLst>
              <a:ext uri="{FF2B5EF4-FFF2-40B4-BE49-F238E27FC236}">
                <a16:creationId xmlns:a16="http://schemas.microsoft.com/office/drawing/2014/main" id="{0479356B-BDD7-862F-51EF-574516764C71}"/>
              </a:ext>
            </a:extLst>
          </p:cNvPr>
          <p:cNvCxnSpPr>
            <a:cxnSpLocks/>
          </p:cNvCxnSpPr>
          <p:nvPr/>
        </p:nvCxnSpPr>
        <p:spPr>
          <a:xfrm>
            <a:off x="5951355" y="3748414"/>
            <a:ext cx="274464" cy="9595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diritto 93">
            <a:extLst>
              <a:ext uri="{FF2B5EF4-FFF2-40B4-BE49-F238E27FC236}">
                <a16:creationId xmlns:a16="http://schemas.microsoft.com/office/drawing/2014/main" id="{A503B2C4-81E4-6710-3033-556C740391FA}"/>
              </a:ext>
            </a:extLst>
          </p:cNvPr>
          <p:cNvCxnSpPr>
            <a:cxnSpLocks/>
          </p:cNvCxnSpPr>
          <p:nvPr/>
        </p:nvCxnSpPr>
        <p:spPr>
          <a:xfrm flipH="1" flipV="1">
            <a:off x="4460149" y="4745889"/>
            <a:ext cx="830329" cy="3271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diritto 97">
            <a:extLst>
              <a:ext uri="{FF2B5EF4-FFF2-40B4-BE49-F238E27FC236}">
                <a16:creationId xmlns:a16="http://schemas.microsoft.com/office/drawing/2014/main" id="{4925652C-761F-0E50-A3CC-B57C158AF22F}"/>
              </a:ext>
            </a:extLst>
          </p:cNvPr>
          <p:cNvCxnSpPr>
            <a:cxnSpLocks/>
          </p:cNvCxnSpPr>
          <p:nvPr/>
        </p:nvCxnSpPr>
        <p:spPr>
          <a:xfrm flipH="1">
            <a:off x="5247046" y="4738544"/>
            <a:ext cx="990211" cy="5026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diritto 99">
            <a:extLst>
              <a:ext uri="{FF2B5EF4-FFF2-40B4-BE49-F238E27FC236}">
                <a16:creationId xmlns:a16="http://schemas.microsoft.com/office/drawing/2014/main" id="{FD90F28C-7B39-0FEE-C052-E3DA0468401C}"/>
              </a:ext>
            </a:extLst>
          </p:cNvPr>
          <p:cNvCxnSpPr>
            <a:cxnSpLocks/>
          </p:cNvCxnSpPr>
          <p:nvPr/>
        </p:nvCxnSpPr>
        <p:spPr>
          <a:xfrm flipH="1" flipV="1">
            <a:off x="5048376" y="2029025"/>
            <a:ext cx="291656" cy="16865"/>
          </a:xfrm>
          <a:prstGeom prst="line">
            <a:avLst/>
          </a:prstGeom>
          <a:ln w="28575">
            <a:solidFill>
              <a:srgbClr val="56CB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diritto 102">
            <a:extLst>
              <a:ext uri="{FF2B5EF4-FFF2-40B4-BE49-F238E27FC236}">
                <a16:creationId xmlns:a16="http://schemas.microsoft.com/office/drawing/2014/main" id="{AEFD22A2-E2F1-AE0E-E5CC-8DC8EFC3B1CB}"/>
              </a:ext>
            </a:extLst>
          </p:cNvPr>
          <p:cNvCxnSpPr>
            <a:cxnSpLocks/>
          </p:cNvCxnSpPr>
          <p:nvPr/>
        </p:nvCxnSpPr>
        <p:spPr>
          <a:xfrm flipH="1">
            <a:off x="5286723" y="2011505"/>
            <a:ext cx="222977" cy="35696"/>
          </a:xfrm>
          <a:prstGeom prst="line">
            <a:avLst/>
          </a:prstGeom>
          <a:ln w="28575">
            <a:solidFill>
              <a:srgbClr val="56CB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ttore diritto 104">
            <a:extLst>
              <a:ext uri="{FF2B5EF4-FFF2-40B4-BE49-F238E27FC236}">
                <a16:creationId xmlns:a16="http://schemas.microsoft.com/office/drawing/2014/main" id="{BE4F7C8C-3ABB-62D9-E34F-9EB96FA00325}"/>
              </a:ext>
            </a:extLst>
          </p:cNvPr>
          <p:cNvCxnSpPr>
            <a:cxnSpLocks/>
          </p:cNvCxnSpPr>
          <p:nvPr/>
        </p:nvCxnSpPr>
        <p:spPr>
          <a:xfrm flipH="1">
            <a:off x="4898569" y="2068005"/>
            <a:ext cx="196643" cy="7956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ttore diritto 107">
            <a:extLst>
              <a:ext uri="{FF2B5EF4-FFF2-40B4-BE49-F238E27FC236}">
                <a16:creationId xmlns:a16="http://schemas.microsoft.com/office/drawing/2014/main" id="{91EE278B-37CF-ED24-812F-24F65936DB5C}"/>
              </a:ext>
            </a:extLst>
          </p:cNvPr>
          <p:cNvCxnSpPr>
            <a:cxnSpLocks/>
          </p:cNvCxnSpPr>
          <p:nvPr/>
        </p:nvCxnSpPr>
        <p:spPr>
          <a:xfrm flipH="1">
            <a:off x="5278334" y="2075823"/>
            <a:ext cx="40484" cy="733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ttore diritto 109">
            <a:extLst>
              <a:ext uri="{FF2B5EF4-FFF2-40B4-BE49-F238E27FC236}">
                <a16:creationId xmlns:a16="http://schemas.microsoft.com/office/drawing/2014/main" id="{EA11AE79-5785-0DDC-A1F9-47B6A3E4B859}"/>
              </a:ext>
            </a:extLst>
          </p:cNvPr>
          <p:cNvCxnSpPr>
            <a:cxnSpLocks/>
          </p:cNvCxnSpPr>
          <p:nvPr/>
        </p:nvCxnSpPr>
        <p:spPr>
          <a:xfrm>
            <a:off x="5440966" y="2069265"/>
            <a:ext cx="235511" cy="7637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ttore diritto 111">
            <a:extLst>
              <a:ext uri="{FF2B5EF4-FFF2-40B4-BE49-F238E27FC236}">
                <a16:creationId xmlns:a16="http://schemas.microsoft.com/office/drawing/2014/main" id="{14F77A7E-B9A9-EDD5-B8A7-FA2067FB0BB3}"/>
              </a:ext>
            </a:extLst>
          </p:cNvPr>
          <p:cNvCxnSpPr>
            <a:cxnSpLocks/>
          </p:cNvCxnSpPr>
          <p:nvPr/>
        </p:nvCxnSpPr>
        <p:spPr>
          <a:xfrm flipH="1">
            <a:off x="4960267" y="2042007"/>
            <a:ext cx="358551" cy="8172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ttore diritto 123">
            <a:extLst>
              <a:ext uri="{FF2B5EF4-FFF2-40B4-BE49-F238E27FC236}">
                <a16:creationId xmlns:a16="http://schemas.microsoft.com/office/drawing/2014/main" id="{EC3CF1FF-C5B8-FC0E-D035-41173C7FD47B}"/>
              </a:ext>
            </a:extLst>
          </p:cNvPr>
          <p:cNvCxnSpPr>
            <a:cxnSpLocks/>
          </p:cNvCxnSpPr>
          <p:nvPr/>
        </p:nvCxnSpPr>
        <p:spPr>
          <a:xfrm flipH="1">
            <a:off x="5309183" y="2094238"/>
            <a:ext cx="152025" cy="7242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ttore diritto 125">
            <a:extLst>
              <a:ext uri="{FF2B5EF4-FFF2-40B4-BE49-F238E27FC236}">
                <a16:creationId xmlns:a16="http://schemas.microsoft.com/office/drawing/2014/main" id="{831FFD86-C602-DAFA-50DF-1DE67CF7E9D0}"/>
              </a:ext>
            </a:extLst>
          </p:cNvPr>
          <p:cNvCxnSpPr>
            <a:cxnSpLocks/>
          </p:cNvCxnSpPr>
          <p:nvPr/>
        </p:nvCxnSpPr>
        <p:spPr>
          <a:xfrm>
            <a:off x="5146256" y="2134104"/>
            <a:ext cx="485592" cy="698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ttore diritto 128">
            <a:extLst>
              <a:ext uri="{FF2B5EF4-FFF2-40B4-BE49-F238E27FC236}">
                <a16:creationId xmlns:a16="http://schemas.microsoft.com/office/drawing/2014/main" id="{F5A24DD9-9017-BED4-455A-47E522354245}"/>
              </a:ext>
            </a:extLst>
          </p:cNvPr>
          <p:cNvCxnSpPr>
            <a:cxnSpLocks/>
          </p:cNvCxnSpPr>
          <p:nvPr/>
        </p:nvCxnSpPr>
        <p:spPr>
          <a:xfrm flipH="1">
            <a:off x="8714669" y="3016855"/>
            <a:ext cx="1053984" cy="19386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ttore diritto 130">
            <a:extLst>
              <a:ext uri="{FF2B5EF4-FFF2-40B4-BE49-F238E27FC236}">
                <a16:creationId xmlns:a16="http://schemas.microsoft.com/office/drawing/2014/main" id="{C1F4651C-E0B7-4E7D-0301-90BFE515710F}"/>
              </a:ext>
            </a:extLst>
          </p:cNvPr>
          <p:cNvCxnSpPr>
            <a:cxnSpLocks/>
          </p:cNvCxnSpPr>
          <p:nvPr/>
        </p:nvCxnSpPr>
        <p:spPr>
          <a:xfrm flipH="1" flipV="1">
            <a:off x="9768653" y="3006245"/>
            <a:ext cx="465916" cy="12503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ttore diritto 135">
            <a:extLst>
              <a:ext uri="{FF2B5EF4-FFF2-40B4-BE49-F238E27FC236}">
                <a16:creationId xmlns:a16="http://schemas.microsoft.com/office/drawing/2014/main" id="{9E503472-51DE-E7C5-EFC9-5E65B8FDE814}"/>
              </a:ext>
            </a:extLst>
          </p:cNvPr>
          <p:cNvCxnSpPr>
            <a:cxnSpLocks/>
          </p:cNvCxnSpPr>
          <p:nvPr/>
        </p:nvCxnSpPr>
        <p:spPr>
          <a:xfrm flipH="1" flipV="1">
            <a:off x="8242592" y="2985413"/>
            <a:ext cx="643141" cy="455378"/>
          </a:xfrm>
          <a:prstGeom prst="line">
            <a:avLst/>
          </a:prstGeom>
          <a:ln w="38100">
            <a:solidFill>
              <a:srgbClr val="56CB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ttore diritto 137">
            <a:extLst>
              <a:ext uri="{FF2B5EF4-FFF2-40B4-BE49-F238E27FC236}">
                <a16:creationId xmlns:a16="http://schemas.microsoft.com/office/drawing/2014/main" id="{46CDED43-7E59-39A7-9DBD-3F217BAC5166}"/>
              </a:ext>
            </a:extLst>
          </p:cNvPr>
          <p:cNvCxnSpPr>
            <a:cxnSpLocks/>
          </p:cNvCxnSpPr>
          <p:nvPr/>
        </p:nvCxnSpPr>
        <p:spPr>
          <a:xfrm flipV="1">
            <a:off x="8885733" y="2970622"/>
            <a:ext cx="882920" cy="491551"/>
          </a:xfrm>
          <a:prstGeom prst="line">
            <a:avLst/>
          </a:prstGeom>
          <a:ln w="38100">
            <a:solidFill>
              <a:srgbClr val="56CB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ttore diritto 141">
            <a:extLst>
              <a:ext uri="{FF2B5EF4-FFF2-40B4-BE49-F238E27FC236}">
                <a16:creationId xmlns:a16="http://schemas.microsoft.com/office/drawing/2014/main" id="{A9AB3CE8-D2E9-A576-7AA7-61D0EAB7B060}"/>
              </a:ext>
            </a:extLst>
          </p:cNvPr>
          <p:cNvCxnSpPr>
            <a:cxnSpLocks/>
          </p:cNvCxnSpPr>
          <p:nvPr/>
        </p:nvCxnSpPr>
        <p:spPr>
          <a:xfrm flipH="1">
            <a:off x="8297394" y="2955831"/>
            <a:ext cx="1471259" cy="29582"/>
          </a:xfrm>
          <a:prstGeom prst="line">
            <a:avLst/>
          </a:prstGeom>
          <a:ln w="38100">
            <a:solidFill>
              <a:srgbClr val="56CB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CasellaDiTesto 145">
            <a:extLst>
              <a:ext uri="{FF2B5EF4-FFF2-40B4-BE49-F238E27FC236}">
                <a16:creationId xmlns:a16="http://schemas.microsoft.com/office/drawing/2014/main" id="{A3431D98-7EAB-1C20-1B11-2AAC4BDED858}"/>
              </a:ext>
            </a:extLst>
          </p:cNvPr>
          <p:cNvSpPr txBox="1"/>
          <p:nvPr/>
        </p:nvSpPr>
        <p:spPr>
          <a:xfrm>
            <a:off x="695734" y="4756266"/>
            <a:ext cx="2637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ELEMENTI DI ELEVAZIONE</a:t>
            </a:r>
          </a:p>
        </p:txBody>
      </p:sp>
      <p:sp>
        <p:nvSpPr>
          <p:cNvPr id="147" name="CasellaDiTesto 146">
            <a:extLst>
              <a:ext uri="{FF2B5EF4-FFF2-40B4-BE49-F238E27FC236}">
                <a16:creationId xmlns:a16="http://schemas.microsoft.com/office/drawing/2014/main" id="{731C2B15-FD51-1C73-329D-546A0619AF32}"/>
              </a:ext>
            </a:extLst>
          </p:cNvPr>
          <p:cNvSpPr txBox="1"/>
          <p:nvPr/>
        </p:nvSpPr>
        <p:spPr>
          <a:xfrm>
            <a:off x="692462" y="5440221"/>
            <a:ext cx="2644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56CBF5"/>
                </a:solidFill>
              </a:rPr>
              <a:t>ELEMENTO DI RACCORDO</a:t>
            </a:r>
          </a:p>
        </p:txBody>
      </p:sp>
      <p:sp>
        <p:nvSpPr>
          <p:cNvPr id="149" name="Rettangolo 148">
            <a:extLst>
              <a:ext uri="{FF2B5EF4-FFF2-40B4-BE49-F238E27FC236}">
                <a16:creationId xmlns:a16="http://schemas.microsoft.com/office/drawing/2014/main" id="{E53B8FD0-C6D4-1E8E-B24C-6438749F38A8}"/>
              </a:ext>
            </a:extLst>
          </p:cNvPr>
          <p:cNvSpPr/>
          <p:nvPr/>
        </p:nvSpPr>
        <p:spPr>
          <a:xfrm>
            <a:off x="646424" y="4072310"/>
            <a:ext cx="2736390" cy="173724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CC654C5-2F75-55F2-D894-B56F68E00771}"/>
              </a:ext>
            </a:extLst>
          </p:cNvPr>
          <p:cNvSpPr/>
          <p:nvPr/>
        </p:nvSpPr>
        <p:spPr>
          <a:xfrm>
            <a:off x="9768653" y="1774492"/>
            <a:ext cx="1866877" cy="532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395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2455069" y="1460171"/>
            <a:ext cx="7269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REALIZZAZIONE DELLA BASE DELLA TORRE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652BF17-7C47-40AE-9B73-A4723D0A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97E7-A1B6-4B52-AECB-65B971EE3D0D}" type="slidenum">
              <a:rPr lang="en-US" smtClean="0"/>
              <a:t>5</a:t>
            </a:fld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858740A-8E8F-6E7A-521A-F520DE8E3890}"/>
              </a:ext>
            </a:extLst>
          </p:cNvPr>
          <p:cNvSpPr txBox="1"/>
          <p:nvPr/>
        </p:nvSpPr>
        <p:spPr>
          <a:xfrm>
            <a:off x="87682" y="8129"/>
            <a:ext cx="12104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u="sng" dirty="0"/>
              <a:t>Sezione B - FASE REALIZZATIVA</a:t>
            </a:r>
            <a:endParaRPr lang="it-IT" sz="2000" i="1" u="sng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A3400AD-ADB3-6E33-8034-C6F8F91ABBA3}"/>
              </a:ext>
            </a:extLst>
          </p:cNvPr>
          <p:cNvSpPr txBox="1"/>
          <p:nvPr/>
        </p:nvSpPr>
        <p:spPr>
          <a:xfrm>
            <a:off x="288713" y="4628389"/>
            <a:ext cx="3762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TAGLIO DEGLI SPAGHETTI</a:t>
            </a:r>
          </a:p>
          <a:p>
            <a:pPr algn="ctr"/>
            <a:r>
              <a:rPr lang="it-IT" dirty="0"/>
              <a:t>(16 cm) x3</a:t>
            </a:r>
          </a:p>
        </p:txBody>
      </p:sp>
      <p:pic>
        <p:nvPicPr>
          <p:cNvPr id="6" name="Immagine 5" descr="Immagine che contiene forniture per ufficio, interno, persona, strumento&#10;&#10;Descrizione generata automaticamente">
            <a:extLst>
              <a:ext uri="{FF2B5EF4-FFF2-40B4-BE49-F238E27FC236}">
                <a16:creationId xmlns:a16="http://schemas.microsoft.com/office/drawing/2014/main" id="{29594C2F-29AC-C96B-B4C2-31EE63B36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894" y="2363530"/>
            <a:ext cx="3762118" cy="2116191"/>
          </a:xfrm>
          <a:prstGeom prst="rect">
            <a:avLst/>
          </a:prstGeom>
        </p:spPr>
      </p:pic>
      <p:pic>
        <p:nvPicPr>
          <p:cNvPr id="4" name="Immagine 3" descr="Immagine che contiene persona, unghia/chiodo, forniture per ufficio, Strumento per ufficio&#10;&#10;Descrizione generata automaticamente">
            <a:extLst>
              <a:ext uri="{FF2B5EF4-FFF2-40B4-BE49-F238E27FC236}">
                <a16:creationId xmlns:a16="http://schemas.microsoft.com/office/drawing/2014/main" id="{FB5002D0-2C5D-5793-798F-B0E4921C1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13" y="2363530"/>
            <a:ext cx="3762117" cy="2116191"/>
          </a:xfrm>
          <a:prstGeom prst="rect">
            <a:avLst/>
          </a:prstGeom>
        </p:spPr>
      </p:pic>
      <p:pic>
        <p:nvPicPr>
          <p:cNvPr id="9" name="Immagine 8" descr="Immagine che contiene testo, interno, tavolo, strumento&#10;&#10;Descrizione generata automaticamente">
            <a:extLst>
              <a:ext uri="{FF2B5EF4-FFF2-40B4-BE49-F238E27FC236}">
                <a16:creationId xmlns:a16="http://schemas.microsoft.com/office/drawing/2014/main" id="{A5FEBC1B-D3BE-4BEF-4341-D1CFFBB7BE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077" y="2363530"/>
            <a:ext cx="3762118" cy="2116191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7461FA6-E7BF-716D-EA4A-A46285C1BE04}"/>
              </a:ext>
            </a:extLst>
          </p:cNvPr>
          <p:cNvSpPr txBox="1"/>
          <p:nvPr/>
        </p:nvSpPr>
        <p:spPr>
          <a:xfrm>
            <a:off x="4208895" y="4613639"/>
            <a:ext cx="3762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POSIZIONE DEGLI SPAGHETTI TAGLIATI PER FORMARE IL TRIANGOLO EQUILATERO CHE FARA’ DI BASE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E80EE8F-7BCF-4252-8783-B80716D43C6A}"/>
              </a:ext>
            </a:extLst>
          </p:cNvPr>
          <p:cNvSpPr txBox="1"/>
          <p:nvPr/>
        </p:nvSpPr>
        <p:spPr>
          <a:xfrm>
            <a:off x="8129077" y="4634355"/>
            <a:ext cx="3762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BASE STABILIZZATA MEDIANTE NASTRO ADESIVO</a:t>
            </a:r>
          </a:p>
        </p:txBody>
      </p:sp>
    </p:spTree>
    <p:extLst>
      <p:ext uri="{BB962C8B-B14F-4D97-AF65-F5344CB8AC3E}">
        <p14:creationId xmlns:p14="http://schemas.microsoft.com/office/powerpoint/2010/main" val="1814259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288713" y="967728"/>
            <a:ext cx="11614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REALIZZAZIONE DEGLI ELEMENTI DI ELEVAZIONE</a:t>
            </a:r>
            <a:br>
              <a:rPr lang="it-IT" sz="3200" b="1" dirty="0"/>
            </a:br>
            <a:r>
              <a:rPr lang="it-IT" sz="3200" b="1" dirty="0"/>
              <a:t>E DELL’ELEMENTO DI RACCORDO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652BF17-7C47-40AE-9B73-A4723D0A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97E7-A1B6-4B52-AECB-65B971EE3D0D}" type="slidenum">
              <a:rPr lang="en-US" smtClean="0"/>
              <a:t>6</a:t>
            </a:fld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858740A-8E8F-6E7A-521A-F520DE8E3890}"/>
              </a:ext>
            </a:extLst>
          </p:cNvPr>
          <p:cNvSpPr txBox="1"/>
          <p:nvPr/>
        </p:nvSpPr>
        <p:spPr>
          <a:xfrm>
            <a:off x="87682" y="8129"/>
            <a:ext cx="12104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u="sng" dirty="0"/>
              <a:t>Sezione B - FASE REALIZZATIVA</a:t>
            </a:r>
            <a:endParaRPr lang="it-IT" sz="2000" i="1" u="sng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A3400AD-ADB3-6E33-8034-C6F8F91ABBA3}"/>
              </a:ext>
            </a:extLst>
          </p:cNvPr>
          <p:cNvSpPr txBox="1"/>
          <p:nvPr/>
        </p:nvSpPr>
        <p:spPr>
          <a:xfrm>
            <a:off x="288713" y="4628389"/>
            <a:ext cx="37621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TAGLIO DEGLI SPAGHETTI</a:t>
            </a:r>
          </a:p>
          <a:p>
            <a:pPr algn="ctr"/>
            <a:r>
              <a:rPr lang="it-IT" dirty="0"/>
              <a:t>(22 cm) x3</a:t>
            </a:r>
          </a:p>
          <a:p>
            <a:pPr algn="ctr"/>
            <a:r>
              <a:rPr lang="it-IT" dirty="0"/>
              <a:t>(24 cm) x3</a:t>
            </a:r>
          </a:p>
          <a:p>
            <a:pPr algn="ctr"/>
            <a:r>
              <a:rPr lang="it-IT" dirty="0"/>
              <a:t>(8 cm) x3</a:t>
            </a:r>
          </a:p>
          <a:p>
            <a:pPr algn="ctr"/>
            <a:r>
              <a:rPr lang="it-IT" dirty="0"/>
              <a:t>E UNITI CON NASTRO ADESIVO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7461FA6-E7BF-716D-EA4A-A46285C1BE04}"/>
              </a:ext>
            </a:extLst>
          </p:cNvPr>
          <p:cNvSpPr txBox="1"/>
          <p:nvPr/>
        </p:nvSpPr>
        <p:spPr>
          <a:xfrm>
            <a:off x="4208895" y="4613639"/>
            <a:ext cx="3762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UNIONE DEI PEZZI REALIZZATI MEDIANTE NASTRO ADESIVO:</a:t>
            </a:r>
          </a:p>
          <a:p>
            <a:pPr algn="ctr"/>
            <a:r>
              <a:rPr lang="it-IT" dirty="0"/>
              <a:t>POSIZIONE E ANCORAGGIO DEGLI ELEMENTI DI ELEVAZIONE SULLA BASE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E80EE8F-7BCF-4252-8783-B80716D43C6A}"/>
              </a:ext>
            </a:extLst>
          </p:cNvPr>
          <p:cNvSpPr txBox="1"/>
          <p:nvPr/>
        </p:nvSpPr>
        <p:spPr>
          <a:xfrm>
            <a:off x="8129077" y="4634355"/>
            <a:ext cx="37621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UNIONE DEI PEZZI REALIZZATI MEDIANTE NASTRO ADESIVO:</a:t>
            </a:r>
          </a:p>
          <a:p>
            <a:pPr algn="ctr"/>
            <a:r>
              <a:rPr lang="it-IT" dirty="0"/>
              <a:t>POSIZIONE DEL TRIANGOLO DI CHIUSURA PER RACCORDARE GLI ELEMENTI DI ELEVAZIONE E STABILIZZARE LA STRUTTURA</a:t>
            </a:r>
          </a:p>
        </p:txBody>
      </p:sp>
      <p:pic>
        <p:nvPicPr>
          <p:cNvPr id="7" name="Immagine 6" descr="Immagine che contiene forniture per ufficio, testo, persona, strumento&#10;&#10;Descrizione generata automaticamente">
            <a:extLst>
              <a:ext uri="{FF2B5EF4-FFF2-40B4-BE49-F238E27FC236}">
                <a16:creationId xmlns:a16="http://schemas.microsoft.com/office/drawing/2014/main" id="{A5D2D4F1-101F-3E5C-6F2D-86CD67BF6A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0930"/>
          <a:stretch/>
        </p:blipFill>
        <p:spPr>
          <a:xfrm>
            <a:off x="288713" y="2361245"/>
            <a:ext cx="2222271" cy="2116190"/>
          </a:xfrm>
          <a:prstGeom prst="rect">
            <a:avLst/>
          </a:prstGeom>
        </p:spPr>
      </p:pic>
      <p:pic>
        <p:nvPicPr>
          <p:cNvPr id="8" name="Immagine 7" descr="Immagine che contiene persona, interno, unghia/chiodo, tagliare&#10;&#10;Descrizione generata automaticamente">
            <a:extLst>
              <a:ext uri="{FF2B5EF4-FFF2-40B4-BE49-F238E27FC236}">
                <a16:creationId xmlns:a16="http://schemas.microsoft.com/office/drawing/2014/main" id="{C0111A05-D992-5219-78C0-355EC6E3FE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51" r="71765" b="-3293"/>
          <a:stretch/>
        </p:blipFill>
        <p:spPr>
          <a:xfrm>
            <a:off x="2669049" y="2361245"/>
            <a:ext cx="1381781" cy="2208894"/>
          </a:xfrm>
          <a:prstGeom prst="rect">
            <a:avLst/>
          </a:prstGeom>
        </p:spPr>
      </p:pic>
      <p:pic>
        <p:nvPicPr>
          <p:cNvPr id="10" name="Immagine 9" descr="Immagine che contiene persona, unghia/chiodo, vestiti, tavolo&#10;&#10;Descrizione generata automaticamente">
            <a:extLst>
              <a:ext uri="{FF2B5EF4-FFF2-40B4-BE49-F238E27FC236}">
                <a16:creationId xmlns:a16="http://schemas.microsoft.com/office/drawing/2014/main" id="{7D6F23C3-0EE7-92A6-C03D-081892FBDD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895" y="2361245"/>
            <a:ext cx="3762119" cy="2116191"/>
          </a:xfrm>
          <a:prstGeom prst="rect">
            <a:avLst/>
          </a:prstGeom>
        </p:spPr>
      </p:pic>
      <p:pic>
        <p:nvPicPr>
          <p:cNvPr id="13" name="Immagine 12" descr="Immagine che contiene persona, vestiti, interno, dito&#10;&#10;Descrizione generata automaticamente">
            <a:extLst>
              <a:ext uri="{FF2B5EF4-FFF2-40B4-BE49-F238E27FC236}">
                <a16:creationId xmlns:a16="http://schemas.microsoft.com/office/drawing/2014/main" id="{2CA270DA-1BFC-44D4-4E88-9D49D3643B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170" y="2363529"/>
            <a:ext cx="3762117" cy="211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3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652BF17-7C47-40AE-9B73-A4723D0A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97E7-A1B6-4B52-AECB-65B971EE3D0D}" type="slidenum">
              <a:rPr lang="en-US" smtClean="0"/>
              <a:t>7</a:t>
            </a:fld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858740A-8E8F-6E7A-521A-F520DE8E3890}"/>
              </a:ext>
            </a:extLst>
          </p:cNvPr>
          <p:cNvSpPr txBox="1"/>
          <p:nvPr/>
        </p:nvSpPr>
        <p:spPr>
          <a:xfrm>
            <a:off x="87682" y="8129"/>
            <a:ext cx="12104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u="sng" dirty="0"/>
              <a:t>Sezione C - RISULTATO FINALE</a:t>
            </a:r>
            <a:endParaRPr lang="it-IT" sz="2000" i="1" u="sng" dirty="0"/>
          </a:p>
        </p:txBody>
      </p:sp>
      <p:pic>
        <p:nvPicPr>
          <p:cNvPr id="4" name="Immagine 3" descr="Immagine che contiene arredo, interno, tavolo, testo&#10;&#10;Descrizione generata automaticamente">
            <a:extLst>
              <a:ext uri="{FF2B5EF4-FFF2-40B4-BE49-F238E27FC236}">
                <a16:creationId xmlns:a16="http://schemas.microsoft.com/office/drawing/2014/main" id="{00D450D4-1462-2523-9597-BB66026C47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1" t="26385" r="46606" b="26427"/>
          <a:stretch/>
        </p:blipFill>
        <p:spPr>
          <a:xfrm>
            <a:off x="7265269" y="971265"/>
            <a:ext cx="3773951" cy="5249112"/>
          </a:xfrm>
          <a:prstGeom prst="rect">
            <a:avLst/>
          </a:prstGeom>
        </p:spPr>
      </p:pic>
      <p:pic>
        <p:nvPicPr>
          <p:cNvPr id="6" name="Immagine 5" descr="Immagine che contiene persona, tavolo, interno, tagliare&#10;&#10;Descrizione generata automaticamente">
            <a:extLst>
              <a:ext uri="{FF2B5EF4-FFF2-40B4-BE49-F238E27FC236}">
                <a16:creationId xmlns:a16="http://schemas.microsoft.com/office/drawing/2014/main" id="{3DE19323-6F55-C5B1-7425-D2193540A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80" y="2370904"/>
            <a:ext cx="3762118" cy="211619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9162467-8320-42FA-6E76-9815FD64F400}"/>
              </a:ext>
            </a:extLst>
          </p:cNvPr>
          <p:cNvSpPr txBox="1"/>
          <p:nvPr/>
        </p:nvSpPr>
        <p:spPr>
          <a:xfrm>
            <a:off x="1152779" y="4635763"/>
            <a:ext cx="3762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POSIZIONE DEL MARSHMALLOW IN CIMA ALLA TORRE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4555F141-745C-5F66-58A1-1042D5754734}"/>
              </a:ext>
            </a:extLst>
          </p:cNvPr>
          <p:cNvCxnSpPr/>
          <p:nvPr/>
        </p:nvCxnSpPr>
        <p:spPr>
          <a:xfrm>
            <a:off x="5134062" y="3428999"/>
            <a:ext cx="187074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 descr="Immagine che contiene schizzo, disegno&#10;&#10;Descrizione generata automaticamente">
            <a:extLst>
              <a:ext uri="{FF2B5EF4-FFF2-40B4-BE49-F238E27FC236}">
                <a16:creationId xmlns:a16="http://schemas.microsoft.com/office/drawing/2014/main" id="{6F2D03A8-B194-0598-F647-7CCCDDD44F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5" r="28249"/>
          <a:stretch/>
        </p:blipFill>
        <p:spPr>
          <a:xfrm>
            <a:off x="5168265" y="700090"/>
            <a:ext cx="1937858" cy="2653387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E6C3039D-5EE6-70C9-9AF3-A1F6734E6132}"/>
              </a:ext>
            </a:extLst>
          </p:cNvPr>
          <p:cNvSpPr/>
          <p:nvPr/>
        </p:nvSpPr>
        <p:spPr>
          <a:xfrm>
            <a:off x="6442745" y="896499"/>
            <a:ext cx="742625" cy="647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7129776-8AE0-0D65-2526-BF666AFF8522}"/>
              </a:ext>
            </a:extLst>
          </p:cNvPr>
          <p:cNvSpPr txBox="1"/>
          <p:nvPr/>
        </p:nvSpPr>
        <p:spPr>
          <a:xfrm>
            <a:off x="5049068" y="3580043"/>
            <a:ext cx="2176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 - - NON REALIZZATO</a:t>
            </a:r>
          </a:p>
          <a:p>
            <a:r>
              <a:rPr lang="it-IT" dirty="0"/>
              <a:t>----  REALIZZATO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C8E87E07-E1B2-DF11-214C-19D107A90E4B}"/>
              </a:ext>
            </a:extLst>
          </p:cNvPr>
          <p:cNvCxnSpPr>
            <a:cxnSpLocks/>
          </p:cNvCxnSpPr>
          <p:nvPr/>
        </p:nvCxnSpPr>
        <p:spPr>
          <a:xfrm>
            <a:off x="5134062" y="4051883"/>
            <a:ext cx="31878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004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652BF17-7C47-40AE-9B73-A4723D0A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97E7-A1B6-4B52-AECB-65B971EE3D0D}" type="slidenum">
              <a:rPr lang="en-US" smtClean="0"/>
              <a:t>8</a:t>
            </a:fld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858740A-8E8F-6E7A-521A-F520DE8E3890}"/>
              </a:ext>
            </a:extLst>
          </p:cNvPr>
          <p:cNvSpPr txBox="1"/>
          <p:nvPr/>
        </p:nvSpPr>
        <p:spPr>
          <a:xfrm>
            <a:off x="87682" y="8129"/>
            <a:ext cx="12104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u="sng" dirty="0"/>
              <a:t>Sezione D - CONSIDERAZIONI</a:t>
            </a:r>
            <a:endParaRPr lang="it-IT" sz="2000" i="1" u="sng" dirty="0"/>
          </a:p>
        </p:txBody>
      </p:sp>
      <p:pic>
        <p:nvPicPr>
          <p:cNvPr id="6" name="Immagine 5" descr="Immagine che contiene schizzo, disegno, testo, diagramma&#10;&#10;Descrizione generata automaticamente">
            <a:extLst>
              <a:ext uri="{FF2B5EF4-FFF2-40B4-BE49-F238E27FC236}">
                <a16:creationId xmlns:a16="http://schemas.microsoft.com/office/drawing/2014/main" id="{2D640627-6CB0-F79B-6D65-7EB5CC7572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7" t="7239" r="10888" b="52760"/>
          <a:stretch/>
        </p:blipFill>
        <p:spPr>
          <a:xfrm>
            <a:off x="629892" y="858089"/>
            <a:ext cx="5466108" cy="1878956"/>
          </a:xfrm>
          <a:prstGeom prst="rect">
            <a:avLst/>
          </a:prstGeom>
        </p:spPr>
      </p:pic>
      <p:pic>
        <p:nvPicPr>
          <p:cNvPr id="7" name="Immagine 6" descr="Immagine che contiene schizzo, disegno, testo, diagramma&#10;&#10;Descrizione generata automaticamente">
            <a:extLst>
              <a:ext uri="{FF2B5EF4-FFF2-40B4-BE49-F238E27FC236}">
                <a16:creationId xmlns:a16="http://schemas.microsoft.com/office/drawing/2014/main" id="{9779DC5E-D293-1074-1926-566D354FBD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9" t="48620" r="20778" b="14022"/>
          <a:stretch/>
        </p:blipFill>
        <p:spPr>
          <a:xfrm>
            <a:off x="7474590" y="2933033"/>
            <a:ext cx="4087517" cy="2718727"/>
          </a:xfrm>
          <a:prstGeom prst="rect">
            <a:avLst/>
          </a:prstGeom>
        </p:spPr>
      </p:pic>
      <p:pic>
        <p:nvPicPr>
          <p:cNvPr id="8" name="Immagine 7" descr="Immagine che contiene schizzo, disegno, testo, diagramma&#10;&#10;Descrizione generata automaticamente">
            <a:extLst>
              <a:ext uri="{FF2B5EF4-FFF2-40B4-BE49-F238E27FC236}">
                <a16:creationId xmlns:a16="http://schemas.microsoft.com/office/drawing/2014/main" id="{D2E95B0D-D119-D6B7-4330-DB14F0B733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4798"/>
          <a:stretch/>
        </p:blipFill>
        <p:spPr>
          <a:xfrm>
            <a:off x="629892" y="2933033"/>
            <a:ext cx="3195488" cy="317357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BF873E6-10FC-D79C-8879-9AB5883FDF68}"/>
              </a:ext>
            </a:extLst>
          </p:cNvPr>
          <p:cNvSpPr txBox="1"/>
          <p:nvPr/>
        </p:nvSpPr>
        <p:spPr>
          <a:xfrm>
            <a:off x="7816806" y="1085033"/>
            <a:ext cx="30204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COMPARAZIONE</a:t>
            </a:r>
            <a:br>
              <a:rPr lang="it-IT" sz="3200" b="1" dirty="0"/>
            </a:br>
            <a:r>
              <a:rPr lang="it-IT" sz="3200" b="1" dirty="0"/>
              <a:t>TENDA - TORRE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0407C9D-D995-E3C6-2087-D6369E8033CD}"/>
              </a:ext>
            </a:extLst>
          </p:cNvPr>
          <p:cNvSpPr txBox="1"/>
          <p:nvPr/>
        </p:nvSpPr>
        <p:spPr>
          <a:xfrm>
            <a:off x="3825380" y="2971801"/>
            <a:ext cx="364921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BASE come ‘aggancio a </a:t>
            </a:r>
            <a:r>
              <a:rPr lang="it-IT" dirty="0" err="1"/>
              <a:t>terra’</a:t>
            </a:r>
            <a:r>
              <a:rPr lang="it-IT" dirty="0"/>
              <a:t>.</a:t>
            </a:r>
            <a:br>
              <a:rPr lang="it-IT" dirty="0"/>
            </a:br>
            <a:endParaRPr lang="it-IT" dirty="0"/>
          </a:p>
          <a:p>
            <a:r>
              <a:rPr lang="it-IT" dirty="0"/>
              <a:t>ELEMENTI DI ELEVAZIONE sono le ‘funi’, la parte di configurazione della struttura.</a:t>
            </a:r>
            <a:br>
              <a:rPr lang="it-IT" dirty="0"/>
            </a:br>
            <a:endParaRPr lang="it-IT" dirty="0"/>
          </a:p>
          <a:p>
            <a:r>
              <a:rPr lang="it-IT" dirty="0"/>
              <a:t>ELEMENTO DI RACCORDO è il ‘telo’, la parte soggetta ai carichi esterni.</a:t>
            </a:r>
            <a:br>
              <a:rPr lang="it-IT" dirty="0"/>
            </a:br>
            <a:endParaRPr lang="it-IT" dirty="0"/>
          </a:p>
          <a:p>
            <a:r>
              <a:rPr lang="it-IT" dirty="0"/>
              <a:t>NASTRO ADESIVO ha la funzione dei ‘pioli’, cioè di bloccare la struttura.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D45EEF8-74CA-165A-607F-5268C40915B5}"/>
              </a:ext>
            </a:extLst>
          </p:cNvPr>
          <p:cNvSpPr txBox="1"/>
          <p:nvPr/>
        </p:nvSpPr>
        <p:spPr>
          <a:xfrm>
            <a:off x="7637290" y="5460279"/>
            <a:ext cx="3762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1° principio di equilibrio</a:t>
            </a:r>
          </a:p>
          <a:p>
            <a:pPr algn="ctr"/>
            <a:r>
              <a:rPr lang="it-IT" dirty="0"/>
              <a:t>(forza contro forza)</a:t>
            </a:r>
          </a:p>
        </p:txBody>
      </p:sp>
      <p:pic>
        <p:nvPicPr>
          <p:cNvPr id="3" name="Immagine 2" descr="Immagine che contiene schizzo, disegno, testo, diagramma&#10;&#10;Descrizione generata automaticamente">
            <a:extLst>
              <a:ext uri="{FF2B5EF4-FFF2-40B4-BE49-F238E27FC236}">
                <a16:creationId xmlns:a16="http://schemas.microsoft.com/office/drawing/2014/main" id="{55ED509C-7F97-11B4-2925-0762CD68E7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7" t="60072" r="84497" b="31337"/>
          <a:stretch/>
        </p:blipFill>
        <p:spPr>
          <a:xfrm>
            <a:off x="7889028" y="3233139"/>
            <a:ext cx="558686" cy="55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50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652BF17-7C47-40AE-9B73-A4723D0A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97E7-A1B6-4B52-AECB-65B971EE3D0D}" type="slidenum">
              <a:rPr lang="en-US" smtClean="0"/>
              <a:t>9</a:t>
            </a:fld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858740A-8E8F-6E7A-521A-F520DE8E3890}"/>
              </a:ext>
            </a:extLst>
          </p:cNvPr>
          <p:cNvSpPr txBox="1"/>
          <p:nvPr/>
        </p:nvSpPr>
        <p:spPr>
          <a:xfrm>
            <a:off x="87682" y="8129"/>
            <a:ext cx="12104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u="sng" dirty="0"/>
              <a:t>Sezione D - CONSIDERAZIONI</a:t>
            </a:r>
            <a:endParaRPr lang="it-IT" sz="2000" i="1" u="sng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9883EC2-BCC2-584C-6390-ACC0754768EF}"/>
              </a:ext>
            </a:extLst>
          </p:cNvPr>
          <p:cNvSpPr txBox="1"/>
          <p:nvPr/>
        </p:nvSpPr>
        <p:spPr>
          <a:xfrm>
            <a:off x="3425821" y="877998"/>
            <a:ext cx="5340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VIDEO</a:t>
            </a:r>
            <a:endParaRPr lang="it-IT" sz="3200" dirty="0"/>
          </a:p>
        </p:txBody>
      </p:sp>
      <p:pic>
        <p:nvPicPr>
          <p:cNvPr id="4" name="Immagine 3" descr="Immagine che contiene schermata, modello, bianco e nero&#10;&#10;Descrizione generata automaticamente">
            <a:extLst>
              <a:ext uri="{FF2B5EF4-FFF2-40B4-BE49-F238E27FC236}">
                <a16:creationId xmlns:a16="http://schemas.microsoft.com/office/drawing/2014/main" id="{5A38D131-43C5-DA8D-DBB0-E50234EED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687" y="2071687"/>
            <a:ext cx="27146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53717"/>
      </p:ext>
    </p:extLst>
  </p:cSld>
  <p:clrMapOvr>
    <a:masterClrMapping/>
  </p:clrMapOvr>
</p:sld>
</file>

<file path=ppt/theme/theme1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402</Words>
  <Application>Microsoft Office PowerPoint</Application>
  <PresentationFormat>Widescreen</PresentationFormat>
  <Paragraphs>73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1_Personalizza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fabio maroldi</dc:creator>
  <cp:lastModifiedBy>Dhesiree May Collado</cp:lastModifiedBy>
  <cp:revision>97</cp:revision>
  <cp:lastPrinted>2023-10-07T19:38:41Z</cp:lastPrinted>
  <dcterms:created xsi:type="dcterms:W3CDTF">2022-01-02T22:43:48Z</dcterms:created>
  <dcterms:modified xsi:type="dcterms:W3CDTF">2023-10-09T11:04:20Z</dcterms:modified>
</cp:coreProperties>
</file>